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3" r:id="rId13"/>
    <p:sldId id="269" r:id="rId14"/>
    <p:sldId id="270" r:id="rId15"/>
    <p:sldId id="277" r:id="rId16"/>
    <p:sldId id="271" r:id="rId17"/>
    <p:sldId id="272" r:id="rId18"/>
    <p:sldId id="280" r:id="rId19"/>
    <p:sldId id="275" r:id="rId20"/>
    <p:sldId id="279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673"/>
  </p:normalViewPr>
  <p:slideViewPr>
    <p:cSldViewPr snapToGrid="0" snapToObjects="1">
      <p:cViewPr>
        <p:scale>
          <a:sx n="126" d="100"/>
          <a:sy n="126" d="100"/>
        </p:scale>
        <p:origin x="14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63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86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8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94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16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69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66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85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7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53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680D9-E4DB-5449-BBBA-28A83EFBD1DD}" type="datetimeFigureOut">
              <a:rPr kumimoji="1" lang="zh-CN" altLang="en-US" smtClean="0"/>
              <a:t>2019/10/11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942B-E45E-624E-B11B-00B3A4C53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75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researchgate.net/publication/286271944_On_the_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hyperlink" Target="https://blog.csdn.net/tsyccnh/article/details/76673073" TargetMode="External"/><Relationship Id="rId8" Type="http://schemas.openxmlformats.org/officeDocument/2006/relationships/image" Target="../media/image22.png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www.cs.toronto.edu/~kriz/imagenet_classification_with_deep_convolutional.pdf" TargetMode="External"/><Relationship Id="rId5" Type="http://schemas.openxmlformats.org/officeDocument/2006/relationships/hyperlink" Target="https://science.sciencemag.org/content/313/5786/504.short" TargetMode="External"/><Relationship Id="rId6" Type="http://schemas.openxmlformats.org/officeDocument/2006/relationships/hyperlink" Target="http://www.cs.toronto.edu/~asamir/cifar/HFO_James.pdf" TargetMode="External"/><Relationship Id="rId7" Type="http://schemas.openxmlformats.org/officeDocument/2006/relationships/hyperlink" Target="http://www.comp.hkbu.edu.hk/~markus/teaching/comp7650/tnn-94-gradient.pdf" TargetMode="External"/><Relationship Id="rId8" Type="http://schemas.openxmlformats.org/officeDocument/2006/relationships/hyperlink" Target="http://www.jmlr.org/proceedings/papers/v9/glorot10a/glorot10a.pdf?hc_location=ufi" TargetMode="External"/><Relationship Id="rId9" Type="http://schemas.openxmlformats.org/officeDocument/2006/relationships/hyperlink" Target="http://www.researchgate.net/publication/286271944_On_the_" TargetMode="External"/><Relationship Id="rId10" Type="http://schemas.openxmlformats.org/officeDocument/2006/relationships/hyperlink" Target="http://learning.cs.toronto.edu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en.wikipedia.org/wiki/Conjugate_gradient_method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s://web.stanford.edu/class/ee364b/lectures/trunc_newton_slides.pdf" TargetMode="Externa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www.cnblogs.com/tornadomeet/p/3267454.html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1849148" y="1650849"/>
            <a:ext cx="8646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Report: </a:t>
            </a:r>
            <a:r>
              <a:rPr lang="en-US" altLang="zh-CN" sz="3200" b="1" dirty="0" smtClean="0">
                <a:solidFill>
                  <a:srgbClr val="2C3F51"/>
                </a:solidFill>
                <a:effectLst/>
                <a:latin typeface="Helvetica Neue" charset="0"/>
              </a:rPr>
              <a:t>On the importance of initialization    	and momentum in deep learning</a:t>
            </a:r>
            <a:endParaRPr lang="en-US" altLang="zh-CN" sz="3200" b="1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24337" y="2988188"/>
            <a:ext cx="516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1" u="none" strike="noStrike" dirty="0" smtClean="0">
                <a:solidFill>
                  <a:srgbClr val="1980E6"/>
                </a:solidFill>
                <a:effectLst/>
                <a:latin typeface="Helvetica Neue" charset="0"/>
                <a:hlinkClick r:id="rId4"/>
              </a:rPr>
              <a:t>Ilya Sutskever, University of Toronto, ICML 2013, ILYASU@GOOGLE.COM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25452" y="5530507"/>
            <a:ext cx="7066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2C3F51"/>
                </a:solidFill>
                <a:latin typeface="Helvetica Neue" charset="0"/>
              </a:rPr>
              <a:t>Zuoyan</a:t>
            </a:r>
            <a:r>
              <a:rPr lang="en-US" altLang="zh-CN" dirty="0" smtClean="0">
                <a:solidFill>
                  <a:srgbClr val="2C3F51"/>
                </a:solidFill>
                <a:latin typeface="Helvetica Neue" charset="0"/>
              </a:rPr>
              <a:t> li</a:t>
            </a: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, CIS Lab, Shenzhen Graduate school of PKU, Shenzhen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596420" y="5887516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2019.10.11 </a:t>
            </a:r>
            <a:r>
              <a:rPr lang="en-US" altLang="zh-CN" dirty="0" smtClean="0">
                <a:solidFill>
                  <a:srgbClr val="2C3F51"/>
                </a:solidFill>
                <a:latin typeface="Helvetica Neue" charset="0"/>
              </a:rPr>
              <a:t>Shenzhen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2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本框 2"/>
          <p:cNvSpPr txBox="1"/>
          <p:nvPr/>
        </p:nvSpPr>
        <p:spPr>
          <a:xfrm>
            <a:off x="3361475" y="310966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Others: SGD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momentum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74524" y="311573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DNN/RNN</a:t>
            </a:r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6382535" y="3300399"/>
            <a:ext cx="119198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禁止符 7"/>
          <p:cNvSpPr/>
          <p:nvPr/>
        </p:nvSpPr>
        <p:spPr>
          <a:xfrm>
            <a:off x="6831332" y="3115733"/>
            <a:ext cx="370658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03654" y="3851532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Author: Poor </a:t>
            </a:r>
            <a:r>
              <a:rPr kumimoji="1" lang="en-US" altLang="zh-CN" dirty="0" err="1" smtClean="0"/>
              <a:t>init</a:t>
            </a:r>
            <a:r>
              <a:rPr kumimoji="1" lang="en-US" altLang="zh-CN" dirty="0" smtClean="0"/>
              <a:t> or None momentum</a:t>
            </a:r>
            <a:endParaRPr kumimoji="1"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6831332" y="4096542"/>
            <a:ext cx="119198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37150" y="385153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3" name="禁止符 12"/>
          <p:cNvSpPr/>
          <p:nvPr/>
        </p:nvSpPr>
        <p:spPr>
          <a:xfrm>
            <a:off x="7263919" y="3919264"/>
            <a:ext cx="370658" cy="36933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252112" y="3194425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   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7520" y="3194424"/>
            <a:ext cx="2476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rgbClr val="2C3F51"/>
                </a:solidFill>
                <a:latin typeface="Helvetica Neue" charset="0"/>
              </a:rPr>
              <a:t>Attributions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252112" y="3194425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   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6666" y="1944817"/>
            <a:ext cx="9635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More thorough investigation of the difficulty of training DNNs/RNNs.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Effectiveness of SGD with well initialization and momentum-based acceleration.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Certain carefully designed schedules for the constant of momentum μ.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The vital role in training networks momentum played.</a:t>
            </a:r>
            <a:endParaRPr lang="en-US" altLang="zh-CN" sz="2000" b="0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6666" y="4010033"/>
            <a:ext cx="101092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Discussion of links between classical momentum and </a:t>
            </a:r>
            <a:r>
              <a:rPr lang="en-US" altLang="zh-CN" sz="2400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Nesterov’s</a:t>
            </a:r>
            <a:r>
              <a:rPr lang="en-US" altLang="zh-CN" sz="24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 accelerated gradient method.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In theory.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In experiments.</a:t>
            </a:r>
          </a:p>
          <a:p>
            <a:pPr lvl="1">
              <a:buFont typeface="Arial" charset="0"/>
              <a:buChar char="•"/>
            </a:pPr>
            <a:r>
              <a:rPr lang="en-US" altLang="zh-CN" sz="2000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HF acts like momentum.</a:t>
            </a:r>
            <a:endParaRPr lang="en-US" altLang="zh-CN" sz="2000" b="0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464510" y="3211358"/>
            <a:ext cx="52629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Momentum &amp; </a:t>
            </a:r>
            <a:r>
              <a:rPr lang="en-US" altLang="zh-CN" sz="3200" b="1" dirty="0" err="1" smtClean="0">
                <a:solidFill>
                  <a:srgbClr val="2C3F51"/>
                </a:solidFill>
                <a:latin typeface="Helvetica Neue" charset="0"/>
              </a:rPr>
              <a:t>Nesterov’s</a:t>
            </a:r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</a:t>
            </a:r>
          </a:p>
          <a:p>
            <a:r>
              <a:rPr lang="en-US" altLang="zh-CN" sz="3200" b="1" dirty="0">
                <a:solidFill>
                  <a:srgbClr val="2C3F51"/>
                </a:solidFill>
                <a:latin typeface="Helvetica Neue" charset="0"/>
              </a:rPr>
              <a:t> </a:t>
            </a:r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 Accelerated Gradient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本框 2"/>
          <p:cNvSpPr txBox="1"/>
          <p:nvPr/>
        </p:nvSpPr>
        <p:spPr>
          <a:xfrm>
            <a:off x="778933" y="1625599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Momentum (Classical Momentum[1964])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48" y="1991729"/>
            <a:ext cx="2451100" cy="69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81" y="2690229"/>
            <a:ext cx="2043502" cy="18138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41066" y="1625599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Nesterov’s</a:t>
            </a:r>
            <a:r>
              <a:rPr lang="en-US" altLang="zh-CN" b="1" dirty="0" smtClean="0"/>
              <a:t> Accelerated Gradient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384" y="1994931"/>
            <a:ext cx="3124200" cy="66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066" y="2655331"/>
            <a:ext cx="3728906" cy="183620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2866" y="450403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Generality</a:t>
            </a:r>
            <a:endParaRPr kumimoji="1"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78933" y="545854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Disparties</a:t>
            </a:r>
            <a:endParaRPr kumimoji="1"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1206384" y="4818725"/>
            <a:ext cx="9798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effectLst/>
                <a:latin typeface="CMR10" charset="0"/>
              </a:rPr>
              <a:t>Both CM and NAG compute the new velocity by applying a gradient-based correction to the previous velocity vector.</a:t>
            </a:r>
            <a:r>
              <a:rPr lang="zh-CN" altLang="en-US" dirty="0" smtClean="0">
                <a:effectLst/>
                <a:latin typeface="CMR10" charset="0"/>
              </a:rPr>
              <a:t> </a:t>
            </a:r>
            <a:r>
              <a:rPr lang="en-US" altLang="zh-CN" dirty="0" smtClean="0">
                <a:latin typeface="CMR10" charset="0"/>
              </a:rPr>
              <a:t>And</a:t>
            </a:r>
            <a:r>
              <a:rPr lang="zh-CN" altLang="en-US" dirty="0" smtClean="0">
                <a:latin typeface="CMR10" charset="0"/>
              </a:rPr>
              <a:t> </a:t>
            </a:r>
            <a:r>
              <a:rPr lang="en-US" altLang="zh-CN" dirty="0" smtClean="0">
                <a:latin typeface="CMR10" charset="0"/>
              </a:rPr>
              <a:t>add</a:t>
            </a:r>
            <a:r>
              <a:rPr lang="zh-CN" altLang="en-US" dirty="0" smtClean="0">
                <a:latin typeface="CMR10" charset="0"/>
              </a:rPr>
              <a:t> </a:t>
            </a:r>
            <a:r>
              <a:rPr lang="en-US" altLang="zh-CN" dirty="0" smtClean="0">
                <a:latin typeface="CMR10" charset="0"/>
              </a:rPr>
              <a:t>the velocity to original theta.</a:t>
            </a:r>
            <a:endParaRPr lang="en-US" altLang="zh-CN" dirty="0"/>
          </a:p>
        </p:txBody>
      </p:sp>
      <p:sp>
        <p:nvSpPr>
          <p:cNvPr id="21" name="矩形 20"/>
          <p:cNvSpPr/>
          <p:nvPr/>
        </p:nvSpPr>
        <p:spPr>
          <a:xfrm>
            <a:off x="1206384" y="5792247"/>
            <a:ext cx="4600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One is at current position.</a:t>
            </a:r>
          </a:p>
          <a:p>
            <a:r>
              <a:rPr lang="en-US" altLang="zh-CN" dirty="0" smtClean="0"/>
              <a:t>Another one is at ‘look-</a:t>
            </a:r>
            <a:r>
              <a:rPr lang="en-US" altLang="zh-CN" dirty="0" err="1" smtClean="0"/>
              <a:t>ahead’position</a:t>
            </a:r>
            <a:endParaRPr lang="en-US" altLang="zh-CN" dirty="0"/>
          </a:p>
        </p:txBody>
      </p:sp>
      <p:sp>
        <p:nvSpPr>
          <p:cNvPr id="20" name="右箭头 19"/>
          <p:cNvSpPr/>
          <p:nvPr/>
        </p:nvSpPr>
        <p:spPr>
          <a:xfrm>
            <a:off x="5807242" y="6115412"/>
            <a:ext cx="56147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841066" y="5953605"/>
            <a:ext cx="4600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NAG more flexible, more stable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85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940886" y="1894112"/>
            <a:ext cx="289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/>
              <a:t>What if when u is large</a:t>
            </a:r>
            <a:r>
              <a:rPr kumimoji="1" lang="zh-CN" altLang="en-US" b="1" dirty="0" smtClean="0"/>
              <a:t> ？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67" y="2917438"/>
            <a:ext cx="3416300" cy="1485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685" y="3065357"/>
            <a:ext cx="3124200" cy="1143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62391" y="2577966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NAG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931784" y="2587238"/>
            <a:ext cx="540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CM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3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931333" y="1604487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/>
              <a:t>Experiment</a:t>
            </a:r>
            <a:endParaRPr kumimoji="1"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8446349" y="2097067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NAG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44079" y="2097067"/>
            <a:ext cx="540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CM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622" y="2618626"/>
            <a:ext cx="2452771" cy="31457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931" y="2732602"/>
            <a:ext cx="2209624" cy="30934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534" y="3524224"/>
            <a:ext cx="2132932" cy="15102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399190" y="2732602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effectLst/>
                <a:latin typeface="CMR10" charset="0"/>
              </a:rPr>
              <a:t>oscillations </a:t>
            </a:r>
            <a:endParaRPr lang="en-US" altLang="zh-CN"/>
          </a:p>
        </p:txBody>
      </p:sp>
      <p:cxnSp>
        <p:nvCxnSpPr>
          <p:cNvPr id="20" name="直线箭头连接符 19"/>
          <p:cNvCxnSpPr>
            <a:stCxn id="18" idx="1"/>
          </p:cNvCxnSpPr>
          <p:nvPr/>
        </p:nvCxnSpPr>
        <p:spPr>
          <a:xfrm flipH="1">
            <a:off x="3584612" y="2917268"/>
            <a:ext cx="1814578" cy="29698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8" idx="3"/>
          </p:cNvCxnSpPr>
          <p:nvPr/>
        </p:nvCxnSpPr>
        <p:spPr>
          <a:xfrm>
            <a:off x="6693134" y="2917268"/>
            <a:ext cx="2280741" cy="45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840348" y="645314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u="none" strike="noStrike" smtClean="0">
                <a:solidFill>
                  <a:srgbClr val="1980E6"/>
                </a:solidFill>
                <a:effectLst/>
                <a:latin typeface="Helvetica Neue" charset="0"/>
                <a:hlinkClick r:id="rId7"/>
              </a:rPr>
              <a:t>Refers to…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750" y="5758266"/>
            <a:ext cx="5016500" cy="3048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0840348" y="6083812"/>
            <a:ext cx="7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CN" b="0" i="0" u="sng" dirty="0" smtClean="0">
                <a:solidFill>
                  <a:srgbClr val="0F4D8A"/>
                </a:solidFill>
                <a:effectLst/>
                <a:latin typeface="Helvetica Neue" charset="0"/>
                <a:hlinkClick r:id="rId9" invalidUrl="https://github.com/tsycnh/mlbasic/blob/master/p5 Nesterov momentum.py"/>
              </a:rPr>
              <a:t>code</a:t>
            </a:r>
            <a:r>
              <a:rPr lang="sk-SK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2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88" y="1554920"/>
            <a:ext cx="5596422" cy="184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688" y="3402635"/>
            <a:ext cx="7785100" cy="330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2021" y="1185588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smtClean="0"/>
              <a:t>Addition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070" y="4255455"/>
            <a:ext cx="5859658" cy="25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4899999" y="3180570"/>
            <a:ext cx="2332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0" dirty="0" smtClean="0">
                <a:solidFill>
                  <a:srgbClr val="2C3F51"/>
                </a:solidFill>
                <a:effectLst/>
                <a:latin typeface="Helvetica Neue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038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4" y="1844963"/>
            <a:ext cx="3987800" cy="416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48163"/>
            <a:ext cx="5867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4340230" y="3228292"/>
            <a:ext cx="3511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0" dirty="0" smtClean="0">
                <a:solidFill>
                  <a:srgbClr val="2C3F51"/>
                </a:solidFill>
                <a:effectLst/>
                <a:latin typeface="Helvetica Neue" charset="0"/>
              </a:rPr>
              <a:t>Before starting…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5232622" y="3069735"/>
            <a:ext cx="1840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0" dirty="0" smtClean="0">
                <a:solidFill>
                  <a:srgbClr val="2C3F51"/>
                </a:solidFill>
                <a:effectLst/>
                <a:latin typeface="Helvetica Neue" charset="0"/>
              </a:rPr>
              <a:t> Thanks </a:t>
            </a:r>
          </a:p>
          <a:p>
            <a:r>
              <a:rPr lang="en-US" altLang="zh-CN" sz="3200" b="1" dirty="0">
                <a:solidFill>
                  <a:srgbClr val="2C3F51"/>
                </a:solidFill>
                <a:latin typeface="Helvetica Neue" charset="0"/>
              </a:rPr>
              <a:t> </a:t>
            </a:r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 </a:t>
            </a:r>
            <a:r>
              <a:rPr lang="en-US" altLang="zh-CN" sz="3200" b="1" i="0" dirty="0" smtClean="0">
                <a:solidFill>
                  <a:srgbClr val="2C3F51"/>
                </a:solidFill>
                <a:effectLst/>
                <a:latin typeface="Helvetica Neue" charset="0"/>
              </a:rPr>
              <a:t>Q&amp;A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685365" y="1886773"/>
            <a:ext cx="9414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Investigate the performance of SGD on DNN with well initialization.</a:t>
            </a:r>
          </a:p>
          <a:p>
            <a:pPr>
              <a:buFont typeface="Arial" charset="0"/>
              <a:buChar char="•"/>
            </a:pP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Explore the importance and effect of momentum  with optimal learning rate </a:t>
            </a:r>
          </a:p>
          <a:p>
            <a:pPr>
              <a:buFont typeface="Arial" charset="0"/>
              <a:buChar char="•"/>
            </a:pP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Compare the performance of NAG V.S CM</a:t>
            </a:r>
            <a:endParaRPr lang="en-US" altLang="zh-CN" b="0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5193509" y="1463661"/>
            <a:ext cx="1804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smtClean="0">
                <a:solidFill>
                  <a:srgbClr val="2C3F51"/>
                </a:solidFill>
                <a:effectLst/>
                <a:latin typeface="Helvetica Neue" charset="0"/>
              </a:rPr>
              <a:t>Geoffrey Hinton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36534" y="2276395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Yoshua</a:t>
            </a: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 </a:t>
            </a:r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Bengio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495547" y="2242568"/>
            <a:ext cx="143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Yann </a:t>
            </a:r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LeCun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65654" y="3964060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Ilya</a:t>
            </a: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 </a:t>
            </a:r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Sutskever</a:t>
            </a:r>
            <a:endParaRPr lang="zh-CN" altLang="en-US" dirty="0"/>
          </a:p>
        </p:txBody>
      </p:sp>
      <p:sp>
        <p:nvSpPr>
          <p:cNvPr id="9" name="三角形 8"/>
          <p:cNvSpPr/>
          <p:nvPr/>
        </p:nvSpPr>
        <p:spPr>
          <a:xfrm>
            <a:off x="3456275" y="1185588"/>
            <a:ext cx="5126251" cy="1411899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>
            <a:stCxn id="5" idx="0"/>
            <a:endCxn id="3" idx="2"/>
          </p:cNvCxnSpPr>
          <p:nvPr/>
        </p:nvCxnSpPr>
        <p:spPr>
          <a:xfrm flipV="1">
            <a:off x="3800713" y="1832993"/>
            <a:ext cx="2295287" cy="44340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0"/>
            <a:endCxn id="3" idx="2"/>
          </p:cNvCxnSpPr>
          <p:nvPr/>
        </p:nvCxnSpPr>
        <p:spPr>
          <a:xfrm flipH="1" flipV="1">
            <a:off x="6096000" y="1832993"/>
            <a:ext cx="2115256" cy="4095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0"/>
            <a:endCxn id="3" idx="2"/>
          </p:cNvCxnSpPr>
          <p:nvPr/>
        </p:nvCxnSpPr>
        <p:spPr>
          <a:xfrm flipV="1">
            <a:off x="4676934" y="1832993"/>
            <a:ext cx="1419066" cy="21310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667032" y="396568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smtClean="0">
                <a:solidFill>
                  <a:srgbClr val="2C3F51"/>
                </a:solidFill>
                <a:effectLst/>
                <a:latin typeface="Helvetica Neue" charset="0"/>
              </a:rPr>
              <a:t>Ruslan</a:t>
            </a:r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 </a:t>
            </a:r>
            <a:r>
              <a:rPr lang="en-US" altLang="zh-CN" b="0" i="0" dirty="0" err="1" smtClean="0">
                <a:solidFill>
                  <a:srgbClr val="2C3F51"/>
                </a:solidFill>
                <a:effectLst/>
                <a:latin typeface="Helvetica Neue" charset="0"/>
              </a:rPr>
              <a:t>Salakhutdinov</a:t>
            </a:r>
            <a:endParaRPr lang="zh-CN" altLang="en-US" dirty="0"/>
          </a:p>
        </p:txBody>
      </p:sp>
      <p:cxnSp>
        <p:nvCxnSpPr>
          <p:cNvPr id="23" name="直线箭头连接符 22"/>
          <p:cNvCxnSpPr>
            <a:stCxn id="21" idx="0"/>
            <a:endCxn id="3" idx="2"/>
          </p:cNvCxnSpPr>
          <p:nvPr/>
        </p:nvCxnSpPr>
        <p:spPr>
          <a:xfrm flipH="1" flipV="1">
            <a:off x="6096000" y="1832993"/>
            <a:ext cx="2778254" cy="21326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93382" y="3964060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effectLst/>
                <a:latin typeface="CMR10" charset="0"/>
              </a:rPr>
              <a:t>Krizhevsky</a:t>
            </a:r>
            <a:r>
              <a:rPr lang="en-US" altLang="zh-CN" dirty="0" smtClean="0">
                <a:effectLst/>
                <a:latin typeface="CMR10" charset="0"/>
              </a:rPr>
              <a:t> </a:t>
            </a:r>
            <a:endParaRPr lang="en-US" altLang="zh-CN" dirty="0"/>
          </a:p>
        </p:txBody>
      </p:sp>
      <p:cxnSp>
        <p:nvCxnSpPr>
          <p:cNvPr id="28" name="直线箭头连接符 27"/>
          <p:cNvCxnSpPr>
            <a:stCxn id="25" idx="0"/>
            <a:endCxn id="3" idx="2"/>
          </p:cNvCxnSpPr>
          <p:nvPr/>
        </p:nvCxnSpPr>
        <p:spPr>
          <a:xfrm flipH="1" flipV="1">
            <a:off x="6096000" y="1832993"/>
            <a:ext cx="450766" cy="21310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788785" y="4242133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>
                <a:hlinkClick r:id="rId4"/>
              </a:rPr>
              <a:t>ImgNet 2012</a:t>
            </a:r>
            <a:r>
              <a:rPr lang="is-IS" altLang="zh-CN"/>
              <a:t> 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827615" y="3964060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>
                <a:solidFill>
                  <a:srgbClr val="2C3F51"/>
                </a:solidFill>
                <a:effectLst/>
                <a:latin typeface="Helvetica Neue" charset="0"/>
              </a:rPr>
              <a:t>James Martens</a:t>
            </a:r>
            <a:endParaRPr lang="zh-CN" altLang="en-US" dirty="0"/>
          </a:p>
        </p:txBody>
      </p:sp>
      <p:cxnSp>
        <p:nvCxnSpPr>
          <p:cNvPr id="34" name="直线箭头连接符 33"/>
          <p:cNvCxnSpPr>
            <a:stCxn id="33" idx="0"/>
            <a:endCxn id="3" idx="2"/>
          </p:cNvCxnSpPr>
          <p:nvPr/>
        </p:nvCxnSpPr>
        <p:spPr>
          <a:xfrm flipV="1">
            <a:off x="2711832" y="1832993"/>
            <a:ext cx="3384168" cy="21310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366154" y="1766986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0" i="0" u="sng" dirty="0" smtClean="0">
                <a:solidFill>
                  <a:srgbClr val="0F4D8A"/>
                </a:solidFill>
                <a:effectLst/>
                <a:latin typeface="Helvetica Neue" charset="0"/>
                <a:hlinkClick r:id="rId5"/>
              </a:rPr>
              <a:t>DNN 2006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86940" y="4274980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0" i="0" u="none" strike="noStrike" smtClean="0">
                <a:solidFill>
                  <a:srgbClr val="1980E6"/>
                </a:solidFill>
                <a:effectLst/>
                <a:latin typeface="Helvetica Neue" charset="0"/>
                <a:hlinkClick r:id="rId6"/>
              </a:rPr>
              <a:t>HF 2010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937836" y="2559907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1980E6"/>
                </a:solidFill>
                <a:effectLst/>
                <a:latin typeface="Helvetica Neue" charset="0"/>
                <a:hlinkClick r:id="rId7"/>
              </a:rPr>
              <a:t>G vanish 2010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851313" y="2878466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u="none" strike="noStrike" dirty="0" smtClean="0">
                <a:solidFill>
                  <a:srgbClr val="1980E6"/>
                </a:solidFill>
                <a:effectLst/>
                <a:latin typeface="Helvetica Neue" charset="0"/>
                <a:hlinkClick r:id="rId8"/>
              </a:rPr>
              <a:t>hard in DNN</a:t>
            </a:r>
            <a:r>
              <a:rPr lang="en-US" altLang="zh-CN" dirty="0">
                <a:solidFill>
                  <a:srgbClr val="1980E6"/>
                </a:solidFill>
                <a:latin typeface="Helvetica Neue" charset="0"/>
              </a:rPr>
              <a:t> </a:t>
            </a:r>
            <a:r>
              <a:rPr lang="en-US" altLang="zh-CN" dirty="0" smtClean="0">
                <a:solidFill>
                  <a:srgbClr val="1980E6"/>
                </a:solidFill>
                <a:latin typeface="Helvetica Neue" charset="0"/>
              </a:rPr>
              <a:t>2012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298426" y="4242133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0" i="0" u="sng" dirty="0" smtClean="0">
                <a:solidFill>
                  <a:srgbClr val="0F4D8A"/>
                </a:solidFill>
                <a:effectLst/>
                <a:latin typeface="Helvetica Neue" charset="0"/>
                <a:hlinkClick r:id="rId5"/>
              </a:rPr>
              <a:t>DNN 2006</a:t>
            </a:r>
            <a:endParaRPr lang="zh-CN" altLang="en-US" dirty="0"/>
          </a:p>
        </p:txBody>
      </p:sp>
      <p:sp>
        <p:nvSpPr>
          <p:cNvPr id="42" name="矩形 41">
            <a:hlinkClick r:id="rId9"/>
          </p:cNvPr>
          <p:cNvSpPr/>
          <p:nvPr/>
        </p:nvSpPr>
        <p:spPr>
          <a:xfrm>
            <a:off x="3966198" y="4269382"/>
            <a:ext cx="136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1980E6"/>
                </a:solidFill>
                <a:latin typeface="Helvetica Neue" charset="0"/>
                <a:hlinkClick r:id="rId9"/>
              </a:rPr>
              <a:t>NAG</a:t>
            </a:r>
            <a:r>
              <a:rPr lang="zh-CN" altLang="en-US" i="1" dirty="0" smtClean="0">
                <a:solidFill>
                  <a:srgbClr val="1980E6"/>
                </a:solidFill>
                <a:latin typeface="Helvetica Neue" charset="0"/>
                <a:hlinkClick r:id="rId9"/>
              </a:rPr>
              <a:t> </a:t>
            </a:r>
            <a:r>
              <a:rPr lang="en-US" altLang="zh-CN" i="1" dirty="0" smtClean="0">
                <a:solidFill>
                  <a:srgbClr val="1980E6"/>
                </a:solidFill>
                <a:latin typeface="Helvetica Neue" charset="0"/>
                <a:hlinkClick r:id="rId9"/>
              </a:rPr>
              <a:t>2013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3632824" y="5433387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u="none" strike="noStrike" smtClean="0">
                <a:solidFill>
                  <a:srgbClr val="1980E6"/>
                </a:solidFill>
                <a:effectLst/>
                <a:latin typeface="Helvetica Neue" charset="0"/>
                <a:hlinkClick r:id="rId10"/>
              </a:rPr>
              <a:t>Machine Learning at the University of Toronto</a:t>
            </a:r>
            <a:r>
              <a:rPr lang="en-US" altLang="zh-CN" b="0" i="0" smtClean="0">
                <a:solidFill>
                  <a:srgbClr val="2C3F51"/>
                </a:solidFill>
                <a:effectLst/>
                <a:latin typeface="Helvetica Neue" charset="0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9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2" y="1993900"/>
            <a:ext cx="4462303" cy="334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50004"/>
            <a:ext cx="5482682" cy="30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4435930" y="3228292"/>
            <a:ext cx="3320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Some Notations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/>
          <p:cNvSpPr txBox="1"/>
          <p:nvPr/>
        </p:nvSpPr>
        <p:spPr>
          <a:xfrm>
            <a:off x="242021" y="1185588"/>
            <a:ext cx="5604934" cy="52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SGD: </a:t>
            </a:r>
            <a:r>
              <a:rPr lang="en-US" altLang="zh-CN" sz="2800" dirty="0"/>
              <a:t>Stochastic Gradient Descent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55" y="1803911"/>
            <a:ext cx="6081998" cy="14134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9" y="1790082"/>
            <a:ext cx="5221817" cy="14272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2021" y="3674788"/>
            <a:ext cx="5604934" cy="52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hlinkClick r:id="rId6"/>
              </a:rPr>
              <a:t>CG: Conjugate Gradient Method</a:t>
            </a:r>
            <a:endParaRPr kumimoji="1" lang="zh-CN" altLang="en-US" sz="2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471" y="4326978"/>
            <a:ext cx="7328529" cy="1022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72" y="4326978"/>
            <a:ext cx="1208661" cy="179467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91468" y="4347154"/>
            <a:ext cx="2573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50"/>
                </a:solidFill>
              </a:rPr>
              <a:t>Gradient Descent</a:t>
            </a:r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CG</a:t>
            </a: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Usage:</a:t>
            </a:r>
          </a:p>
        </p:txBody>
      </p:sp>
      <p:sp>
        <p:nvSpPr>
          <p:cNvPr id="11" name="矩形 10"/>
          <p:cNvSpPr/>
          <p:nvPr/>
        </p:nvSpPr>
        <p:spPr>
          <a:xfrm>
            <a:off x="1991468" y="5694914"/>
            <a:ext cx="568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effectLst/>
                <a:latin typeface="CMSS10" charset="0"/>
              </a:rPr>
              <a:t>we use CG to approximately solve </a:t>
            </a:r>
            <a:r>
              <a:rPr lang="en-US" altLang="zh-CN" smtClean="0">
                <a:effectLst/>
                <a:latin typeface="CMSY10" charset="0"/>
              </a:rPr>
              <a:t>∇</a:t>
            </a:r>
            <a:r>
              <a:rPr lang="en-US" altLang="zh-CN" sz="1100" smtClean="0">
                <a:effectLst/>
                <a:latin typeface="CMR7" charset="0"/>
              </a:rPr>
              <a:t>2</a:t>
            </a:r>
            <a:r>
              <a:rPr lang="en-US" altLang="zh-CN" smtClean="0">
                <a:effectLst/>
                <a:latin typeface="CMMI10" charset="0"/>
              </a:rPr>
              <a:t>f </a:t>
            </a:r>
            <a:r>
              <a:rPr lang="en-US" altLang="zh-CN" smtClean="0">
                <a:effectLst/>
                <a:latin typeface="CMR10" charset="0"/>
              </a:rPr>
              <a:t>(</a:t>
            </a:r>
            <a:r>
              <a:rPr lang="en-US" altLang="zh-CN" smtClean="0">
                <a:effectLst/>
                <a:latin typeface="CMMI10" charset="0"/>
              </a:rPr>
              <a:t>x</a:t>
            </a:r>
            <a:r>
              <a:rPr lang="en-US" altLang="zh-CN" smtClean="0">
                <a:effectLst/>
                <a:latin typeface="CMR10" charset="0"/>
              </a:rPr>
              <a:t>)∆</a:t>
            </a:r>
            <a:r>
              <a:rPr lang="en-US" altLang="zh-CN" smtClean="0">
                <a:effectLst/>
                <a:latin typeface="CMMI10" charset="0"/>
              </a:rPr>
              <a:t>x </a:t>
            </a:r>
            <a:r>
              <a:rPr lang="en-US" altLang="zh-CN" smtClean="0">
                <a:effectLst/>
                <a:latin typeface="CMR10" charset="0"/>
              </a:rPr>
              <a:t>+ </a:t>
            </a:r>
            <a:r>
              <a:rPr lang="en-US" altLang="zh-CN" smtClean="0">
                <a:effectLst/>
                <a:latin typeface="CMSY10" charset="0"/>
              </a:rPr>
              <a:t>∇</a:t>
            </a:r>
            <a:r>
              <a:rPr lang="en-US" altLang="zh-CN" smtClean="0">
                <a:effectLst/>
                <a:latin typeface="CMMI10" charset="0"/>
              </a:rPr>
              <a:t>f </a:t>
            </a:r>
            <a:r>
              <a:rPr lang="en-US" altLang="zh-CN" smtClean="0">
                <a:effectLst/>
                <a:latin typeface="CMR10" charset="0"/>
              </a:rPr>
              <a:t>(</a:t>
            </a:r>
            <a:r>
              <a:rPr lang="en-US" altLang="zh-CN" smtClean="0">
                <a:effectLst/>
                <a:latin typeface="CMMI10" charset="0"/>
              </a:rPr>
              <a:t>x</a:t>
            </a:r>
            <a:r>
              <a:rPr lang="en-US" altLang="zh-CN" smtClean="0">
                <a:effectLst/>
                <a:latin typeface="CMR10" charset="0"/>
              </a:rPr>
              <a:t>) = 0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7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文本框 12"/>
          <p:cNvSpPr txBox="1"/>
          <p:nvPr/>
        </p:nvSpPr>
        <p:spPr>
          <a:xfrm>
            <a:off x="242021" y="1185588"/>
            <a:ext cx="5604934" cy="52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Momentum</a:t>
            </a:r>
            <a:endParaRPr kumimoji="1"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2" y="1800992"/>
            <a:ext cx="2658292" cy="18944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22" y="2085428"/>
            <a:ext cx="5588000" cy="11811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5088" y="3844890"/>
            <a:ext cx="5604934" cy="52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hlinkClick r:id="rId6"/>
              </a:rPr>
              <a:t>Truncated Newton</a:t>
            </a:r>
            <a:endParaRPr kumimoji="1" lang="zh-CN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242021" y="4613599"/>
            <a:ext cx="447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ffectLst/>
                <a:latin typeface="CMSS10" charset="0"/>
              </a:rPr>
              <a:t>related to limited memory Newton (or BFGS) 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22" y="4613599"/>
            <a:ext cx="6908800" cy="17145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19839" y="5230054"/>
            <a:ext cx="3136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effectLst/>
                <a:latin typeface="CMSS10" charset="0"/>
              </a:rPr>
              <a:t>can handle very large problems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7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/>
          <p:cNvSpPr txBox="1"/>
          <p:nvPr/>
        </p:nvSpPr>
        <p:spPr>
          <a:xfrm>
            <a:off x="157355" y="1236900"/>
            <a:ext cx="5604934" cy="52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hlinkClick r:id="rId4"/>
              </a:rPr>
              <a:t>HF: Hessian-free Optimization </a:t>
            </a:r>
            <a:endParaRPr kumimoji="1"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30" y="1821867"/>
            <a:ext cx="6261100" cy="2425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55" y="1999667"/>
            <a:ext cx="4866554" cy="214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7C982D17-8B2E-4DA3-8210-28FF22D3A4EE}"/>
              </a:ext>
            </a:extLst>
          </p:cNvPr>
          <p:cNvGrpSpPr/>
          <p:nvPr/>
        </p:nvGrpSpPr>
        <p:grpSpPr>
          <a:xfrm>
            <a:off x="0" y="0"/>
            <a:ext cx="12192000" cy="1092200"/>
            <a:chOff x="0" y="0"/>
            <a:chExt cx="12192000" cy="1092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4098C05-E9D5-4F5B-BFA4-C138CDC0FBFE}"/>
                </a:ext>
              </a:extLst>
            </p:cNvPr>
            <p:cNvSpPr/>
            <p:nvPr/>
          </p:nvSpPr>
          <p:spPr>
            <a:xfrm>
              <a:off x="0" y="0"/>
              <a:ext cx="12192000" cy="1092200"/>
            </a:xfrm>
            <a:prstGeom prst="rect">
              <a:avLst/>
            </a:prstGeom>
            <a:solidFill>
              <a:srgbClr val="8F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4CD9E32C-2086-468E-9CC1-E6A955B6D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21" y="93388"/>
              <a:ext cx="3214254" cy="905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252112" y="3194425"/>
            <a:ext cx="56877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    Existed Problem in DNN</a:t>
            </a:r>
          </a:p>
          <a:p>
            <a:r>
              <a:rPr lang="en-US" altLang="zh-CN" sz="3200" b="1" dirty="0" smtClean="0">
                <a:solidFill>
                  <a:srgbClr val="2C3F51"/>
                </a:solidFill>
                <a:latin typeface="Helvetica Neue" charset="0"/>
              </a:rPr>
              <a:t>About Gradient optimization</a:t>
            </a:r>
            <a:endParaRPr lang="en-US" altLang="zh-CN" sz="3200" b="1" i="0" dirty="0">
              <a:solidFill>
                <a:srgbClr val="2C3F5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322</Words>
  <Application>Microsoft Macintosh PowerPoint</Application>
  <PresentationFormat>宽屏</PresentationFormat>
  <Paragraphs>76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CMMI10</vt:lpstr>
      <vt:lpstr>CMR10</vt:lpstr>
      <vt:lpstr>CMR7</vt:lpstr>
      <vt:lpstr>CMSS10</vt:lpstr>
      <vt:lpstr>CMSY10</vt:lpstr>
      <vt:lpstr>DengXian</vt:lpstr>
      <vt:lpstr>DengXian Light</vt:lpstr>
      <vt:lpstr>Helvetica Neue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35</cp:revision>
  <dcterms:created xsi:type="dcterms:W3CDTF">2019-10-10T13:56:29Z</dcterms:created>
  <dcterms:modified xsi:type="dcterms:W3CDTF">2019-10-11T10:01:57Z</dcterms:modified>
</cp:coreProperties>
</file>